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3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G2GMFzh7CpQO5Ei5iSvyng==" hashData="8x9NuKroX11i4ecY1JRQZRyc+M/X9c2K2yr1Q93KjZqKhKRI/Xns64I6suRPD9EMNCi8su+00mGf5ssY4z8Pow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BD0066-145A-4D75-B3ED-C9BC20E8FDEB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6A2DA-69AC-4643-A549-999CB7499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632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DCDB64-34DD-408D-94B4-FE86CC2AF0E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529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D37009-7BFF-4B75-AF49-C3583E5771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1DBCFB9-B455-4ADB-B195-6E2637F96A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C6EAE3-0510-4D84-B70E-5820DA929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CEF272-A6CB-4CFE-AB3A-B5EC3A463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EAF211-1BAF-487D-87A8-211695350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462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CB151-CF1F-446F-99AF-CDD457BBC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A33247C-2648-48FD-93F1-E051342E43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AA3BFC-7575-4213-9E25-74DD68613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8954C-F39B-43AA-92EF-5A21E366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E69714-7F3E-4367-AC82-A277B9765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733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1F9D845-1529-474C-BE01-A17E779A4B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0153121-A606-4B21-9FFA-C660329F46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692BC9-F36E-4CC3-9481-AE3EB8BC7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C4EAC2-BF34-486F-92D9-3E64B5875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4E5FAE-476E-4BC9-A9E9-495290EBF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274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F8D52-2E7D-416E-B194-9E374B263193}" type="datetime1">
              <a:rPr lang="en-US" smtClean="0"/>
              <a:t>5/6/2026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Times New Roman"/>
                <a:cs typeface="Times New Roman"/>
              </a:defRPr>
            </a:lvl1pPr>
          </a:lstStyle>
          <a:p>
            <a:pPr marL="51435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  <p:extLst>
      <p:ext uri="{BB962C8B-B14F-4D97-AF65-F5344CB8AC3E}">
        <p14:creationId xmlns:p14="http://schemas.microsoft.com/office/powerpoint/2010/main" val="2667592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E33263-45B7-47AF-A6D4-345FF1AB2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BE4B15-D68F-4EEB-A903-7D3D4D3AD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3DC662-D1F7-4A20-842F-6F84D7E18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CFA3FE-9C25-47D0-B8F2-5869FD8E4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3264FC-AA4B-4747-BE50-8709B402C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519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941701-216E-484D-9B89-776E97991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075CD5F-C64F-4A8F-84D2-74639AB4A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AB62C9-C810-4FE6-89D7-7F89123D8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970A2B-2725-483F-928D-0D58AA504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547BE0-A6BE-47B9-B74E-73A8F3BD1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79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BBAC41-9F4F-490F-BD92-400148D41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C59B06-B3C1-41B7-B878-E8DED5BDC3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7B1570-1D71-4382-B258-C126B3D4B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F77308A-9E49-4C59-814A-132E26972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C483AC-F45A-4DE7-AF0B-E97CBA9F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23B83D-1545-4610-ABA3-5B5FE9FC3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050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3156B6-E6CB-4841-98A3-F64DF4C6B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ECF64CF-8036-4373-8097-44AE9689E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82EE307-2D02-46D9-86F6-B493FAEB8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1B5694D-0D7A-4BB0-A599-3CA983C245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EAAE80E-C93E-4C43-8777-148B2203F4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A4D5640-FF69-48F4-A671-710C4949E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52B8642-41AB-488B-B974-0B61BBFF9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4B0D7AF-8E96-4FDC-BBE6-9FBBC215F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755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EBEE48-1BE6-4A8F-B346-B78E08846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D974D8-1C9E-4C25-BD33-111D865E4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92CABA0-CDFE-477E-AFA2-D9A29DDEC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57B281C-C023-4261-B3EA-9B5E3F9A3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69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55E11D3-601A-4D7E-84EA-4A3026480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CAE44D1-3FD9-49CA-B3BB-A0C5ED143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C51744-2C13-4E0B-A6BD-FC231C93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15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DA2DA8-6965-44F8-AEF9-55D785522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DD1FED-F369-4A0E-9E95-AB89F0FCA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8C492EA-B70C-412D-8794-081FC3B27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604813-F7F3-40B5-9AB2-E91E77BC7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456899A-D6A7-4EA4-9D57-2723AD11F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C159C19-897F-4A46-A6FA-516C904C4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09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632159-E6A0-416C-9DCD-A3AED622A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3D4197C-5427-4249-B277-ABB33A91A9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2B73FE3-E8BC-439B-B103-FDAC5FF339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728DED-3AB7-442F-AB43-A1D4FEE61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AB1674A-C3AC-4E04-86DF-74BCF75DF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366E331-18D2-443C-9B2F-C0DB7FF7F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09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9C362-4D55-44C2-9258-C966F9CFD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BC5C4F-D529-4291-9E56-55DFD9F56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CBD74B-F623-4B6F-AED0-4D69CA15C8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67F3B8-556F-4653-987A-D4E1883144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C35D86-8C82-4816-A30F-190218FA32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579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obl.ru/mestnoe-samoupravlenie-nizhegorodskoj-oblasti/ardat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Прямоугольник">
            <a:extLst>
              <a:ext uri="{FF2B5EF4-FFF2-40B4-BE49-F238E27FC236}">
                <a16:creationId xmlns:a16="http://schemas.microsoft.com/office/drawing/2014/main" id="{0351C04F-CF64-4E18-B6ED-7281EA631076}"/>
              </a:ext>
            </a:extLst>
          </p:cNvPr>
          <p:cNvSpPr/>
          <p:nvPr/>
        </p:nvSpPr>
        <p:spPr>
          <a:xfrm>
            <a:off x="0" y="1"/>
            <a:ext cx="12192000" cy="554865"/>
          </a:xfrm>
          <a:prstGeom prst="rect">
            <a:avLst/>
          </a:prstGeom>
          <a:solidFill>
            <a:srgbClr val="EEF3F9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Gramatika Medium"/>
              </a:defRPr>
            </a:pPr>
            <a:endParaRPr/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21FABA5F-2F5E-440F-882A-E21C81A7166A}"/>
              </a:ext>
            </a:extLst>
          </p:cNvPr>
          <p:cNvSpPr txBox="1"/>
          <p:nvPr/>
        </p:nvSpPr>
        <p:spPr>
          <a:xfrm>
            <a:off x="4096316" y="8006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33453ED4-A8D6-4F7E-B873-ACA11F738C4E}"/>
              </a:ext>
            </a:extLst>
          </p:cNvPr>
          <p:cNvSpPr txBox="1"/>
          <p:nvPr/>
        </p:nvSpPr>
        <p:spPr>
          <a:xfrm>
            <a:off x="19660" y="89119"/>
            <a:ext cx="1217234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dirty="0">
                <a:solidFill>
                  <a:schemeClr val="accent1">
                    <a:lumMod val="50000"/>
                  </a:schemeClr>
                </a:solidFill>
                <a:latin typeface="Gramatika Medium" panose="00000600000000000000" pitchFamily="50" charset="0"/>
              </a:rPr>
              <a:t>Рейтинг ОМСУ НО по объему вложений в ОНС по состоянию на 01.0</a:t>
            </a:r>
            <a:r>
              <a:rPr lang="en-US" sz="1700" b="1" dirty="0">
                <a:solidFill>
                  <a:schemeClr val="accent1">
                    <a:lumMod val="50000"/>
                  </a:schemeClr>
                </a:solidFill>
                <a:latin typeface="Gramatika Medium" panose="00000600000000000000" pitchFamily="50" charset="0"/>
              </a:rPr>
              <a:t>1</a:t>
            </a:r>
            <a:r>
              <a:rPr lang="ru-RU" sz="1700" b="1" dirty="0">
                <a:solidFill>
                  <a:schemeClr val="accent1">
                    <a:lumMod val="50000"/>
                  </a:schemeClr>
                </a:solidFill>
                <a:latin typeface="Gramatika Medium" panose="00000600000000000000" pitchFamily="50" charset="0"/>
              </a:rPr>
              <a:t>.202</a:t>
            </a:r>
            <a:r>
              <a:rPr lang="en-US" sz="1700" b="1" dirty="0">
                <a:solidFill>
                  <a:schemeClr val="accent1">
                    <a:lumMod val="50000"/>
                  </a:schemeClr>
                </a:solidFill>
                <a:latin typeface="Gramatika Medium" panose="00000600000000000000" pitchFamily="50" charset="0"/>
              </a:rPr>
              <a:t>5</a:t>
            </a:r>
            <a:r>
              <a:rPr lang="ru-RU" sz="1700" b="1" dirty="0">
                <a:solidFill>
                  <a:schemeClr val="accent1">
                    <a:lumMod val="50000"/>
                  </a:schemeClr>
                </a:solidFill>
                <a:latin typeface="Gramatika Medium" panose="00000600000000000000" pitchFamily="50" charset="0"/>
              </a:rPr>
              <a:t> г.</a:t>
            </a:r>
          </a:p>
        </p:txBody>
      </p:sp>
      <p:sp>
        <p:nvSpPr>
          <p:cNvPr id="73" name="AutoShape 1" descr="Большемурашкинский муниципальный округ">
            <a:extLst>
              <a:ext uri="{FF2B5EF4-FFF2-40B4-BE49-F238E27FC236}">
                <a16:creationId xmlns:a16="http://schemas.microsoft.com/office/drawing/2014/main" id="{8F43053D-B71B-4095-BB21-2158A8C228BF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8418546">
            <a:off x="2806278" y="265438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4" name="AutoShape 2" descr="Большемурашкинский муниципальный округ">
            <a:extLst>
              <a:ext uri="{FF2B5EF4-FFF2-40B4-BE49-F238E27FC236}">
                <a16:creationId xmlns:a16="http://schemas.microsoft.com/office/drawing/2014/main" id="{D7046696-CE59-4E04-B571-52D874021411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8418546">
            <a:off x="2806278" y="265438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" name="AutoShape 3" descr="Большемурашкинский муниципальный округ">
            <a:extLst>
              <a:ext uri="{FF2B5EF4-FFF2-40B4-BE49-F238E27FC236}">
                <a16:creationId xmlns:a16="http://schemas.microsoft.com/office/drawing/2014/main" id="{B61ACEAA-18CC-4B11-8620-7A19D9CC0AAB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8418546">
            <a:off x="2806278" y="265438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6" name="AutoShape 4" descr="Большемурашкинский муниципальный округ">
            <a:extLst>
              <a:ext uri="{FF2B5EF4-FFF2-40B4-BE49-F238E27FC236}">
                <a16:creationId xmlns:a16="http://schemas.microsoft.com/office/drawing/2014/main" id="{41BABC1D-704D-4A52-A07E-6D07E6D60D8F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8418546">
            <a:off x="2806278" y="265438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" name="AutoShape 5" descr="Большемурашкинский муниципальный округ">
            <a:extLst>
              <a:ext uri="{FF2B5EF4-FFF2-40B4-BE49-F238E27FC236}">
                <a16:creationId xmlns:a16="http://schemas.microsoft.com/office/drawing/2014/main" id="{04740FD2-5458-422B-B80D-D1AC9E765FAA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8418546">
            <a:off x="2806278" y="265438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9" name="AutoShape 1" descr="Большемурашкинский муниципальный округ">
            <a:extLst>
              <a:ext uri="{FF2B5EF4-FFF2-40B4-BE49-F238E27FC236}">
                <a16:creationId xmlns:a16="http://schemas.microsoft.com/office/drawing/2014/main" id="{8CFE221C-8EB7-4417-8443-74A304FFFC7E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9233175">
            <a:off x="14490" y="1239439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AutoShape 1" descr="Большемурашкинский муниципальный округ">
            <a:extLst>
              <a:ext uri="{FF2B5EF4-FFF2-40B4-BE49-F238E27FC236}">
                <a16:creationId xmlns:a16="http://schemas.microsoft.com/office/drawing/2014/main" id="{8CFE221C-8EB7-4417-8443-74A304FFFC7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2000" y="17446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" name="AutoShape 1" descr="Большемурашкинский муниципальный округ">
            <a:extLst>
              <a:ext uri="{FF2B5EF4-FFF2-40B4-BE49-F238E27FC236}">
                <a16:creationId xmlns:a16="http://schemas.microsoft.com/office/drawing/2014/main" id="{8F43053D-B71B-4095-BB21-2158A8C228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71600" y="26971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" name="AutoShape 2" descr="Большемурашкинский муниципальный округ">
            <a:extLst>
              <a:ext uri="{FF2B5EF4-FFF2-40B4-BE49-F238E27FC236}">
                <a16:creationId xmlns:a16="http://schemas.microsoft.com/office/drawing/2014/main" id="{D7046696-CE59-4E04-B571-52D87402141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71600" y="26971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" name="AutoShape 3" descr="Большемурашкинский муниципальный округ">
            <a:extLst>
              <a:ext uri="{FF2B5EF4-FFF2-40B4-BE49-F238E27FC236}">
                <a16:creationId xmlns:a16="http://schemas.microsoft.com/office/drawing/2014/main" id="{B61ACEAA-18CC-4B11-8620-7A19D9CC0AA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71600" y="26971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" name="AutoShape 4" descr="Большемурашкинский муниципальный округ">
            <a:extLst>
              <a:ext uri="{FF2B5EF4-FFF2-40B4-BE49-F238E27FC236}">
                <a16:creationId xmlns:a16="http://schemas.microsoft.com/office/drawing/2014/main" id="{41BABC1D-704D-4A52-A07E-6D07E6D60D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71600" y="26971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" name="AutoShape 5" descr="Большемурашкинский муниципальный округ">
            <a:extLst>
              <a:ext uri="{FF2B5EF4-FFF2-40B4-BE49-F238E27FC236}">
                <a16:creationId xmlns:a16="http://schemas.microsoft.com/office/drawing/2014/main" id="{04740FD2-5458-422B-B80D-D1AC9E765FA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71600" y="26971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7169" name="Picture 1" descr="Ардатовский муниципальный округ">
            <a:hlinkClick r:id="rId3"/>
            <a:extLst>
              <a:ext uri="{FF2B5EF4-FFF2-40B4-BE49-F238E27FC236}">
                <a16:creationId xmlns:a16="http://schemas.microsoft.com/office/drawing/2014/main" id="{0111E976-13A8-47B3-9AFA-9F2D1AD69F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446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AutoShape 1" descr="Большемурашкинский муниципальный округ">
            <a:extLst>
              <a:ext uri="{FF2B5EF4-FFF2-40B4-BE49-F238E27FC236}">
                <a16:creationId xmlns:a16="http://schemas.microsoft.com/office/drawing/2014/main" id="{8CFE221C-8EB7-4417-8443-74A304FFFC7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2000" y="21256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" name="AutoShape 1" descr="Большемурашкинский муниципальный округ">
            <a:extLst>
              <a:ext uri="{FF2B5EF4-FFF2-40B4-BE49-F238E27FC236}">
                <a16:creationId xmlns:a16="http://schemas.microsoft.com/office/drawing/2014/main" id="{8F43053D-B71B-4095-BB21-2158A8C228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71600" y="30781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" name="AutoShape 2" descr="Большемурашкинский муниципальный округ">
            <a:extLst>
              <a:ext uri="{FF2B5EF4-FFF2-40B4-BE49-F238E27FC236}">
                <a16:creationId xmlns:a16="http://schemas.microsoft.com/office/drawing/2014/main" id="{D7046696-CE59-4E04-B571-52D87402141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71600" y="30781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" name="AutoShape 3" descr="Большемурашкинский муниципальный округ">
            <a:extLst>
              <a:ext uri="{FF2B5EF4-FFF2-40B4-BE49-F238E27FC236}">
                <a16:creationId xmlns:a16="http://schemas.microsoft.com/office/drawing/2014/main" id="{B61ACEAA-18CC-4B11-8620-7A19D9CC0AA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71600" y="30781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" name="AutoShape 4" descr="Большемурашкинский муниципальный округ">
            <a:extLst>
              <a:ext uri="{FF2B5EF4-FFF2-40B4-BE49-F238E27FC236}">
                <a16:creationId xmlns:a16="http://schemas.microsoft.com/office/drawing/2014/main" id="{41BABC1D-704D-4A52-A07E-6D07E6D60D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71600" y="30781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" name="AutoShape 5" descr="Большемурашкинский муниципальный округ">
            <a:extLst>
              <a:ext uri="{FF2B5EF4-FFF2-40B4-BE49-F238E27FC236}">
                <a16:creationId xmlns:a16="http://schemas.microsoft.com/office/drawing/2014/main" id="{04740FD2-5458-422B-B80D-D1AC9E765FA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71600" y="30781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8193" name="Picture 1" descr="Ардатовский муниципальный округ">
            <a:hlinkClick r:id="rId3"/>
            <a:extLst>
              <a:ext uri="{FF2B5EF4-FFF2-40B4-BE49-F238E27FC236}">
                <a16:creationId xmlns:a16="http://schemas.microsoft.com/office/drawing/2014/main" id="{4DAD18DE-2263-45CD-8135-9F6EC81EE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256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7811D7EF-8216-40EF-B61B-6C7DA5625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995155"/>
              </p:ext>
            </p:extLst>
          </p:nvPr>
        </p:nvGraphicFramePr>
        <p:xfrm>
          <a:off x="524051" y="1276230"/>
          <a:ext cx="5976000" cy="5022771"/>
        </p:xfrm>
        <a:graphic>
          <a:graphicData uri="http://schemas.openxmlformats.org/drawingml/2006/table">
            <a:tbl>
              <a:tblPr/>
              <a:tblGrid>
                <a:gridCol w="360000">
                  <a:extLst>
                    <a:ext uri="{9D8B030D-6E8A-4147-A177-3AD203B41FA5}">
                      <a16:colId xmlns:a16="http://schemas.microsoft.com/office/drawing/2014/main" val="2637363149"/>
                    </a:ext>
                  </a:extLst>
                </a:gridCol>
                <a:gridCol w="2808000">
                  <a:extLst>
                    <a:ext uri="{9D8B030D-6E8A-4147-A177-3AD203B41FA5}">
                      <a16:colId xmlns:a16="http://schemas.microsoft.com/office/drawing/2014/main" val="35224080"/>
                    </a:ext>
                  </a:extLst>
                </a:gridCol>
                <a:gridCol w="2808000">
                  <a:extLst>
                    <a:ext uri="{9D8B030D-6E8A-4147-A177-3AD203B41FA5}">
                      <a16:colId xmlns:a16="http://schemas.microsoft.com/office/drawing/2014/main" val="2487502477"/>
                    </a:ext>
                  </a:extLst>
                </a:gridCol>
              </a:tblGrid>
              <a:tr h="4080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№</a:t>
                      </a:r>
                    </a:p>
                    <a:p>
                      <a:pPr algn="ctr" fontAlgn="ctr"/>
                      <a:r>
                        <a:rPr lang="ru-RU" sz="10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п/п</a:t>
                      </a:r>
                      <a:endParaRPr lang="ru-RU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 pitchFamily="50" charset="0"/>
                      </a:endParaRPr>
                    </a:p>
                  </a:txBody>
                  <a:tcPr marL="9491" marR="9491" marT="9491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Наименование ОМСУ НО</a:t>
                      </a:r>
                    </a:p>
                  </a:txBody>
                  <a:tcPr marL="9491" marR="9491" marT="9491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Объем вложений в ОНС</a:t>
                      </a:r>
                      <a:b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</a:br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на 01.01.2025  (в млн. рублей)</a:t>
                      </a:r>
                    </a:p>
                  </a:txBody>
                  <a:tcPr marL="9491" marR="9491" marT="9491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098227"/>
                  </a:ext>
                </a:extLst>
              </a:tr>
              <a:tr h="4362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</a:t>
                      </a:r>
                    </a:p>
                  </a:txBody>
                  <a:tcPr marL="9491" marR="9491" marT="9491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г.о.г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Нижний Новгород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18 746,0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9682208"/>
                  </a:ext>
                </a:extLst>
              </a:tr>
              <a:tr h="4362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2</a:t>
                      </a:r>
                    </a:p>
                  </a:txBody>
                  <a:tcPr marL="9491" marR="9491" marT="9491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г.о.г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Арзамас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2 207,7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039903"/>
                  </a:ext>
                </a:extLst>
              </a:tr>
              <a:tr h="4362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3</a:t>
                      </a:r>
                    </a:p>
                  </a:txBody>
                  <a:tcPr marL="9491" marR="9491" marT="9491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г.о.г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Дзержинск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1 179,4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9447811"/>
                  </a:ext>
                </a:extLst>
              </a:tr>
              <a:tr h="4362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4</a:t>
                      </a:r>
                    </a:p>
                  </a:txBody>
                  <a:tcPr marL="9491" marR="9491" marT="9491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г.о.г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Бор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1 102,6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6143791"/>
                  </a:ext>
                </a:extLst>
              </a:tr>
              <a:tr h="4362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5</a:t>
                      </a:r>
                    </a:p>
                  </a:txBody>
                  <a:tcPr marL="9491" marR="9491" marT="9491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Городецкий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  <a:endParaRPr lang="ru-RU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 pitchFamily="50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945,5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7414436"/>
                  </a:ext>
                </a:extLst>
              </a:tr>
              <a:tr h="4362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6</a:t>
                      </a:r>
                    </a:p>
                  </a:txBody>
                  <a:tcPr marL="9491" marR="9491" marT="9491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Ардатовский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  <a:endParaRPr lang="ru-RU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 pitchFamily="50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877,5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8090338"/>
                  </a:ext>
                </a:extLst>
              </a:tr>
              <a:tr h="4362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7</a:t>
                      </a:r>
                    </a:p>
                  </a:txBody>
                  <a:tcPr marL="9491" marR="9491" marT="9491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Вачский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  <a:endParaRPr lang="ru-RU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 pitchFamily="50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635,8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355565"/>
                  </a:ext>
                </a:extLst>
              </a:tr>
              <a:tr h="4362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8</a:t>
                      </a:r>
                    </a:p>
                  </a:txBody>
                  <a:tcPr marL="9491" marR="9491" marT="9491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Богородский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  <a:endParaRPr lang="ru-RU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 pitchFamily="50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630,2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1356400"/>
                  </a:ext>
                </a:extLst>
              </a:tr>
              <a:tr h="4362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9</a:t>
                      </a:r>
                    </a:p>
                  </a:txBody>
                  <a:tcPr marL="9491" marR="9491" marT="9491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г.о.г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Чкаловск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547,9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8271493"/>
                  </a:ext>
                </a:extLst>
              </a:tr>
              <a:tr h="4362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10</a:t>
                      </a:r>
                    </a:p>
                  </a:txBody>
                  <a:tcPr marL="9491" marR="9491" marT="9491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Кстовский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  <a:endParaRPr lang="ru-RU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 pitchFamily="50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511,2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5045700"/>
                  </a:ext>
                </a:extLst>
              </a:tr>
              <a:tr h="252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Итого:</a:t>
                      </a:r>
                    </a:p>
                  </a:txBody>
                  <a:tcPr marL="9491" marR="9491" marT="9491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ramatika Light" panose="0000040000000000000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27 383,7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7631871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068BD5-F882-4195-AF64-77D527E2223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CrisscrossEtching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592" y="1276230"/>
            <a:ext cx="4645357" cy="50863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77C27B2-2668-45CF-82B5-4F49C1E9B146}"/>
              </a:ext>
            </a:extLst>
          </p:cNvPr>
          <p:cNvSpPr/>
          <p:nvPr/>
        </p:nvSpPr>
        <p:spPr>
          <a:xfrm>
            <a:off x="731233" y="931041"/>
            <a:ext cx="556163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Gramatika Light" panose="00000400000000000000" pitchFamily="50" charset="0"/>
              </a:rPr>
              <a:t>«Красная зона» (объем вложений составляет от 500 млн. руб.)</a:t>
            </a:r>
            <a:endParaRPr lang="ru-RU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63567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141</Words>
  <Application>Microsoft Office PowerPoint</Application>
  <PresentationFormat>Широкоэкранный</PresentationFormat>
  <Paragraphs>39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Gramatika Light</vt:lpstr>
      <vt:lpstr>Gramatika Medium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Назаровская Екатерина Алексеевна</dc:creator>
  <cp:lastModifiedBy>user</cp:lastModifiedBy>
  <cp:revision>21</cp:revision>
  <dcterms:created xsi:type="dcterms:W3CDTF">2026-03-27T11:30:17Z</dcterms:created>
  <dcterms:modified xsi:type="dcterms:W3CDTF">2026-05-06T08:33:18Z</dcterms:modified>
</cp:coreProperties>
</file>